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7" r:id="rId2"/>
    <p:sldId id="258" r:id="rId3"/>
    <p:sldId id="259" r:id="rId4"/>
    <p:sldId id="260" r:id="rId5"/>
    <p:sldId id="262" r:id="rId6"/>
    <p:sldId id="263" r:id="rId7"/>
    <p:sldId id="264" r:id="rId8"/>
  </p:sldIdLst>
  <p:sldSz cx="14401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4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EF99A"/>
    <a:srgbClr val="EBFB9D"/>
    <a:srgbClr val="0000CC"/>
    <a:srgbClr val="6A7040"/>
    <a:srgbClr val="A73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56" d="100"/>
          <a:sy n="56" d="100"/>
        </p:scale>
        <p:origin x="96" y="1314"/>
      </p:cViewPr>
      <p:guideLst>
        <p:guide orient="horz" pos="2160"/>
        <p:guide pos="4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1859280"/>
            <a:ext cx="1008126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14401800" cy="932688"/>
          </a:xfrm>
          <a:prstGeom prst="rect">
            <a:avLst/>
          </a:prstGeom>
        </p:spPr>
      </p:pic>
      <p:sp>
        <p:nvSpPr>
          <p:cNvPr id="3" name="Subtitle 2"/>
          <p:cNvSpPr>
            <a:spLocks noGrp="1"/>
          </p:cNvSpPr>
          <p:nvPr>
            <p:ph type="subTitle" idx="1"/>
          </p:nvPr>
        </p:nvSpPr>
        <p:spPr>
          <a:xfrm>
            <a:off x="2160270" y="3429000"/>
            <a:ext cx="1008126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A56F8951-E695-4A09-8BCC-DAA49AF719A3}" type="datetimeFigureOut">
              <a:rPr lang="en-IN" smtClean="0"/>
              <a:t>01-04-2019</a:t>
            </a:fld>
            <a:endParaRPr lang="en-IN"/>
          </a:p>
        </p:txBody>
      </p:sp>
      <p:sp>
        <p:nvSpPr>
          <p:cNvPr id="5" name="Footer Placeholder 4"/>
          <p:cNvSpPr>
            <a:spLocks noGrp="1"/>
          </p:cNvSpPr>
          <p:nvPr>
            <p:ph type="ftr" sz="quarter" idx="11"/>
          </p:nvPr>
        </p:nvSpPr>
        <p:spPr bwMode="white"/>
        <p:txBody>
          <a:bodyPr/>
          <a:lstStyle/>
          <a:p>
            <a:endParaRPr lang="en-IN"/>
          </a:p>
        </p:txBody>
      </p:sp>
      <p:sp>
        <p:nvSpPr>
          <p:cNvPr id="6" name="Slide Number Placeholder 5"/>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F8951-E695-4A09-8BCC-DAA49AF719A3}" type="datetimeFigureOut">
              <a:rPr lang="en-IN" smtClean="0"/>
              <a:t>01-04-2019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41305" y="1209042"/>
            <a:ext cx="2040255"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40255" y="1219201"/>
            <a:ext cx="816102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6F8951-E695-4A09-8BCC-DAA49AF719A3}" type="datetimeFigureOut">
              <a:rPr lang="en-IN" smtClean="0"/>
              <a:t>01-04-2019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160270" y="2438402"/>
            <a:ext cx="1008126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6F8951-E695-4A09-8BCC-DAA49AF719A3}" type="datetimeFigureOut">
              <a:rPr lang="en-IN" smtClean="0"/>
              <a:t>01-04-2019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5D7031-E25F-446F-B53B-073D42FED884}" type="slidenum">
              <a:rPr lang="en-IN" smtClean="0"/>
              <a:t>‹#›</a:t>
            </a:fld>
            <a:endParaRPr lang="en-IN"/>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44018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6F8951-E695-4A09-8BCC-DAA49AF719A3}" type="datetimeFigureOut">
              <a:rPr lang="en-IN" smtClean="0"/>
              <a:t>01-04-2019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5D7031-E25F-446F-B53B-073D42FED884}" type="slidenum">
              <a:rPr lang="en-IN" smtClean="0"/>
              <a:t>‹#›</a:t>
            </a:fld>
            <a:endParaRPr lang="en-IN"/>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14401800" cy="932688"/>
          </a:xfrm>
          <a:prstGeom prst="rect">
            <a:avLst/>
          </a:prstGeom>
        </p:spPr>
      </p:pic>
      <p:sp>
        <p:nvSpPr>
          <p:cNvPr id="2" name="Title 1"/>
          <p:cNvSpPr>
            <a:spLocks noGrp="1"/>
          </p:cNvSpPr>
          <p:nvPr>
            <p:ph type="title"/>
          </p:nvPr>
        </p:nvSpPr>
        <p:spPr>
          <a:xfrm>
            <a:off x="2280285" y="3410269"/>
            <a:ext cx="984123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280285" y="1503681"/>
            <a:ext cx="984123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144018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2160270" y="2438400"/>
            <a:ext cx="4920615"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A56F8951-E695-4A09-8BCC-DAA49AF719A3}" type="datetimeFigureOut">
              <a:rPr lang="en-IN" smtClean="0"/>
              <a:t>01-04-2019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5D7031-E25F-446F-B53B-073D42FED884}" type="slidenum">
              <a:rPr lang="en-IN" smtClean="0"/>
              <a:t>‹#›</a:t>
            </a:fld>
            <a:endParaRPr lang="en-IN"/>
          </a:p>
        </p:txBody>
      </p:sp>
      <p:sp>
        <p:nvSpPr>
          <p:cNvPr id="12" name="Content Placeholder 11"/>
          <p:cNvSpPr>
            <a:spLocks noGrp="1"/>
          </p:cNvSpPr>
          <p:nvPr>
            <p:ph sz="quarter" idx="14"/>
          </p:nvPr>
        </p:nvSpPr>
        <p:spPr>
          <a:xfrm>
            <a:off x="7320915" y="2438400"/>
            <a:ext cx="4920615"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44018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14401800" cy="932688"/>
          </a:xfrm>
          <a:prstGeom prst="rect">
            <a:avLst/>
          </a:prstGeom>
        </p:spPr>
      </p:pic>
      <p:sp>
        <p:nvSpPr>
          <p:cNvPr id="11" name="Content Placeholder 10"/>
          <p:cNvSpPr>
            <a:spLocks noGrp="1"/>
          </p:cNvSpPr>
          <p:nvPr>
            <p:ph sz="quarter" idx="13"/>
          </p:nvPr>
        </p:nvSpPr>
        <p:spPr>
          <a:xfrm>
            <a:off x="2160270" y="2819400"/>
            <a:ext cx="4920615"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7320915" y="2819400"/>
            <a:ext cx="4920615"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60272" y="2362201"/>
            <a:ext cx="4923116"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7315917" y="2359152"/>
            <a:ext cx="4925616"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56F8951-E695-4A09-8BCC-DAA49AF719A3}" type="datetimeFigureOut">
              <a:rPr lang="en-IN" smtClean="0"/>
              <a:t>01-04-2019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6F8951-E695-4A09-8BCC-DAA49AF719A3}" type="datetimeFigureOut">
              <a:rPr lang="en-IN" smtClean="0"/>
              <a:t>01-04-2019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5D7031-E25F-446F-B53B-073D42FED884}" type="slidenum">
              <a:rPr lang="en-IN" smtClean="0"/>
              <a:t>‹#›</a:t>
            </a:fld>
            <a:endParaRPr lang="en-IN"/>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44018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56F8951-E695-4A09-8BCC-DAA49AF719A3}" type="datetimeFigureOut">
              <a:rPr lang="en-IN" smtClean="0"/>
              <a:t>01-04-2019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00979" y="1676400"/>
            <a:ext cx="4440553"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7800979" y="2275840"/>
            <a:ext cx="4440553"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6F8951-E695-4A09-8BCC-DAA49AF719A3}" type="datetimeFigureOut">
              <a:rPr lang="en-IN" smtClean="0"/>
              <a:t>01-04-2019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5D7031-E25F-446F-B53B-073D42FED884}" type="slidenum">
              <a:rPr lang="en-IN" smtClean="0"/>
              <a:t>‹#›</a:t>
            </a:fld>
            <a:endParaRPr lang="en-IN"/>
          </a:p>
        </p:txBody>
      </p:sp>
      <p:sp>
        <p:nvSpPr>
          <p:cNvPr id="9" name="Content Placeholder 8"/>
          <p:cNvSpPr>
            <a:spLocks noGrp="1"/>
          </p:cNvSpPr>
          <p:nvPr>
            <p:ph sz="quarter" idx="13"/>
          </p:nvPr>
        </p:nvSpPr>
        <p:spPr>
          <a:xfrm>
            <a:off x="2160270" y="1676400"/>
            <a:ext cx="5160645"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2304288" y="1847088"/>
            <a:ext cx="4867808"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00975" y="1676400"/>
            <a:ext cx="4440555"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2400300" y="1905000"/>
            <a:ext cx="4680585"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800975" y="2276857"/>
            <a:ext cx="4440555"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6F8951-E695-4A09-8BCC-DAA49AF719A3}" type="datetimeFigureOut">
              <a:rPr lang="en-IN" smtClean="0"/>
              <a:t>01-04-2019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5D7031-E25F-446F-B53B-073D42FED88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14401800" cy="6858000"/>
          </a:xfrm>
          <a:prstGeom prst="rect">
            <a:avLst/>
          </a:prstGeom>
        </p:spPr>
      </p:pic>
      <p:sp>
        <p:nvSpPr>
          <p:cNvPr id="2" name="Title Placeholder 1"/>
          <p:cNvSpPr>
            <a:spLocks noGrp="1"/>
          </p:cNvSpPr>
          <p:nvPr>
            <p:ph type="title"/>
          </p:nvPr>
        </p:nvSpPr>
        <p:spPr>
          <a:xfrm>
            <a:off x="2160270" y="1295400"/>
            <a:ext cx="1008126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60270" y="2057402"/>
            <a:ext cx="1008126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480060" y="6356352"/>
            <a:ext cx="336042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A56F8951-E695-4A09-8BCC-DAA49AF719A3}" type="datetimeFigureOut">
              <a:rPr lang="en-IN" smtClean="0"/>
              <a:t>01-04-2019</a:t>
            </a:fld>
            <a:endParaRPr lang="en-IN"/>
          </a:p>
        </p:txBody>
      </p:sp>
      <p:sp>
        <p:nvSpPr>
          <p:cNvPr id="5" name="Footer Placeholder 4"/>
          <p:cNvSpPr>
            <a:spLocks noGrp="1"/>
          </p:cNvSpPr>
          <p:nvPr>
            <p:ph type="ftr" sz="quarter" idx="3"/>
          </p:nvPr>
        </p:nvSpPr>
        <p:spPr bwMode="white">
          <a:xfrm>
            <a:off x="4680585" y="6356352"/>
            <a:ext cx="504063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IN"/>
          </a:p>
        </p:txBody>
      </p:sp>
      <p:sp>
        <p:nvSpPr>
          <p:cNvPr id="6" name="Slide Number Placeholder 5"/>
          <p:cNvSpPr>
            <a:spLocks noGrp="1"/>
          </p:cNvSpPr>
          <p:nvPr>
            <p:ph type="sldNum" sz="quarter" idx="4"/>
          </p:nvPr>
        </p:nvSpPr>
        <p:spPr bwMode="white">
          <a:xfrm>
            <a:off x="10513314" y="6364226"/>
            <a:ext cx="336042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B85D7031-E25F-446F-B53B-073D42FED884}"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fif"/></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microsoft.com/office/2007/relationships/hdphoto" Target="../media/hdphoto1.wdp"/><Relationship Id="rId7"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f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jfif"/><Relationship Id="rId5" Type="http://schemas.openxmlformats.org/officeDocument/2006/relationships/image" Target="../media/image18.jfif"/><Relationship Id="rId4" Type="http://schemas.openxmlformats.org/officeDocument/2006/relationships/image" Target="../media/image17.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582"/>
            <a:ext cx="14401800" cy="6836914"/>
          </a:xfrm>
        </p:spPr>
      </p:pic>
      <p:sp>
        <p:nvSpPr>
          <p:cNvPr id="6" name="TextBox 5"/>
          <p:cNvSpPr txBox="1"/>
          <p:nvPr/>
        </p:nvSpPr>
        <p:spPr>
          <a:xfrm>
            <a:off x="8281020" y="1124744"/>
            <a:ext cx="6048772" cy="2246769"/>
          </a:xfrm>
          <a:prstGeom prst="rect">
            <a:avLst/>
          </a:prstGeom>
          <a:noFill/>
        </p:spPr>
        <p:txBody>
          <a:bodyPr wrap="square" rtlCol="0">
            <a:spAutoFit/>
          </a:bodyPr>
          <a:lstStyle/>
          <a:p>
            <a:r>
              <a:rPr lang="en-IN" sz="7000" b="1" dirty="0" smtClean="0">
                <a:solidFill>
                  <a:srgbClr val="FFFF66"/>
                </a:solidFill>
                <a:latin typeface="Sitka Subheading" panose="02000505000000020004" pitchFamily="2" charset="0"/>
                <a:ea typeface="Ebrima" pitchFamily="2" charset="0"/>
                <a:cs typeface="Ebrima" pitchFamily="2" charset="0"/>
              </a:rPr>
              <a:t>MIXED REALITY</a:t>
            </a:r>
            <a:endParaRPr lang="en-IN" sz="7000" b="1" dirty="0">
              <a:solidFill>
                <a:srgbClr val="FFFF66"/>
              </a:solidFill>
              <a:latin typeface="Sitka Subheading" panose="02000505000000020004" pitchFamily="2" charset="0"/>
              <a:ea typeface="Ebrima" pitchFamily="2" charset="0"/>
              <a:cs typeface="Ebrima" pitchFamily="2" charset="0"/>
            </a:endParaRPr>
          </a:p>
        </p:txBody>
      </p:sp>
    </p:spTree>
    <p:extLst>
      <p:ext uri="{BB962C8B-B14F-4D97-AF65-F5344CB8AC3E}">
        <p14:creationId xmlns:p14="http://schemas.microsoft.com/office/powerpoint/2010/main" val="104384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248"/>
            <a:ext cx="14401800" cy="6886247"/>
          </a:xfrm>
        </p:spPr>
      </p:pic>
      <p:sp>
        <p:nvSpPr>
          <p:cNvPr id="3" name="TextBox 2"/>
          <p:cNvSpPr txBox="1"/>
          <p:nvPr/>
        </p:nvSpPr>
        <p:spPr>
          <a:xfrm>
            <a:off x="216124" y="188640"/>
            <a:ext cx="13969552" cy="6832640"/>
          </a:xfrm>
          <a:prstGeom prst="rect">
            <a:avLst/>
          </a:prstGeom>
          <a:noFill/>
        </p:spPr>
        <p:txBody>
          <a:bodyPr wrap="square" rtlCol="0">
            <a:spAutoFit/>
          </a:bodyPr>
          <a:lstStyle/>
          <a:p>
            <a:r>
              <a:rPr lang="en-IN" sz="3600" b="1" dirty="0" smtClean="0">
                <a:latin typeface="+mj-lt"/>
              </a:rPr>
              <a:t>ROADMAP</a:t>
            </a:r>
          </a:p>
          <a:p>
            <a:endParaRPr lang="en-IN" sz="2800" b="1" dirty="0" smtClean="0">
              <a:latin typeface="+mj-lt"/>
            </a:endParaRPr>
          </a:p>
          <a:p>
            <a:pPr>
              <a:buClr>
                <a:srgbClr val="FF0000"/>
              </a:buClr>
            </a:pPr>
            <a:r>
              <a:rPr lang="en-IN" sz="2600" b="1" dirty="0" smtClean="0">
                <a:latin typeface="+mj-lt"/>
              </a:rPr>
              <a:t>  WHAT IS MIXED REALITY ?</a:t>
            </a:r>
          </a:p>
          <a:p>
            <a:pPr>
              <a:lnSpc>
                <a:spcPct val="150000"/>
              </a:lnSpc>
              <a:buClr>
                <a:srgbClr val="FF0000"/>
              </a:buClr>
            </a:pPr>
            <a:r>
              <a:rPr lang="en-IN" sz="2600" b="1" dirty="0" smtClean="0">
                <a:latin typeface="+mj-lt"/>
              </a:rPr>
              <a:t>  HISTORY OF MR AND REALITY - VIRTUALITY CONTINUUM</a:t>
            </a:r>
          </a:p>
          <a:p>
            <a:pPr>
              <a:lnSpc>
                <a:spcPct val="150000"/>
              </a:lnSpc>
              <a:buClr>
                <a:srgbClr val="FF0000"/>
              </a:buClr>
            </a:pPr>
            <a:r>
              <a:rPr lang="en-IN" sz="2600" b="1" dirty="0" smtClean="0">
                <a:latin typeface="+mj-lt"/>
              </a:rPr>
              <a:t>  </a:t>
            </a:r>
            <a:r>
              <a:rPr lang="en-US" sz="2600" b="1" cap="all" dirty="0" smtClean="0">
                <a:latin typeface="+mj-lt"/>
              </a:rPr>
              <a:t>Virtual </a:t>
            </a:r>
            <a:r>
              <a:rPr lang="en-US" sz="2600" b="1" cap="all" dirty="0" smtClean="0">
                <a:latin typeface="+mj-lt"/>
              </a:rPr>
              <a:t>Reality </a:t>
            </a:r>
            <a:r>
              <a:rPr lang="en-US" sz="2600" b="1" cap="all" dirty="0">
                <a:latin typeface="+mj-lt"/>
              </a:rPr>
              <a:t>vs </a:t>
            </a:r>
            <a:r>
              <a:rPr lang="en-US" sz="2600" b="1" cap="all" dirty="0" smtClean="0">
                <a:latin typeface="+mj-lt"/>
              </a:rPr>
              <a:t>Augmented Reality vs Mixed Reality </a:t>
            </a:r>
            <a:endParaRPr lang="en-IN" sz="2600" b="1" cap="all" dirty="0" smtClean="0">
              <a:latin typeface="+mj-lt"/>
            </a:endParaRPr>
          </a:p>
          <a:p>
            <a:pPr>
              <a:lnSpc>
                <a:spcPct val="150000"/>
              </a:lnSpc>
              <a:buClr>
                <a:srgbClr val="FF0000"/>
              </a:buClr>
            </a:pPr>
            <a:r>
              <a:rPr lang="en-IN" sz="2600" b="1" dirty="0" smtClean="0">
                <a:latin typeface="+mj-lt"/>
              </a:rPr>
              <a:t>  HOW CAN MIXED REALITY MAKE LIFE EASY ?</a:t>
            </a:r>
          </a:p>
          <a:p>
            <a:pPr>
              <a:lnSpc>
                <a:spcPct val="150000"/>
              </a:lnSpc>
              <a:buClr>
                <a:srgbClr val="FF0000"/>
              </a:buClr>
            </a:pPr>
            <a:r>
              <a:rPr lang="en-IN" sz="2600" b="1" dirty="0" smtClean="0">
                <a:latin typeface="+mj-lt"/>
              </a:rPr>
              <a:t>  </a:t>
            </a:r>
            <a:r>
              <a:rPr lang="en-IN" sz="2600" b="1" dirty="0" smtClean="0">
                <a:latin typeface="+mj-lt"/>
              </a:rPr>
              <a:t>UNDERSTANDING</a:t>
            </a:r>
            <a:r>
              <a:rPr lang="en-IN" sz="2600" b="1" dirty="0" smtClean="0">
                <a:latin typeface="+mj-lt"/>
              </a:rPr>
              <a:t> </a:t>
            </a:r>
            <a:r>
              <a:rPr lang="en-IN" sz="2600" b="1" dirty="0" smtClean="0">
                <a:latin typeface="+mj-lt"/>
              </a:rPr>
              <a:t>THE </a:t>
            </a:r>
            <a:r>
              <a:rPr lang="en-IN" sz="2600" b="1" dirty="0" smtClean="0">
                <a:latin typeface="+mj-lt"/>
              </a:rPr>
              <a:t>STRUCTURE</a:t>
            </a:r>
            <a:r>
              <a:rPr lang="en-IN" sz="2600" b="1" dirty="0" smtClean="0">
                <a:latin typeface="+mj-lt"/>
              </a:rPr>
              <a:t> </a:t>
            </a:r>
            <a:r>
              <a:rPr lang="en-IN" sz="2600" b="1" dirty="0" smtClean="0">
                <a:latin typeface="+mj-lt"/>
              </a:rPr>
              <a:t>OF A MIXED REALITY HMD.</a:t>
            </a:r>
          </a:p>
          <a:p>
            <a:pPr>
              <a:lnSpc>
                <a:spcPct val="150000"/>
              </a:lnSpc>
              <a:buClr>
                <a:srgbClr val="FF0000"/>
              </a:buClr>
            </a:pPr>
            <a:r>
              <a:rPr lang="en-IN" sz="2600" b="1" dirty="0" smtClean="0">
                <a:latin typeface="+mj-lt"/>
              </a:rPr>
              <a:t>  DEVICES IN DEMAND FOR MR</a:t>
            </a:r>
          </a:p>
          <a:p>
            <a:pPr>
              <a:lnSpc>
                <a:spcPct val="150000"/>
              </a:lnSpc>
              <a:buClr>
                <a:srgbClr val="FF0000"/>
              </a:buClr>
            </a:pPr>
            <a:r>
              <a:rPr lang="en-IN" sz="2600" b="1" dirty="0" smtClean="0">
                <a:latin typeface="+mj-lt"/>
              </a:rPr>
              <a:t>  </a:t>
            </a:r>
            <a:r>
              <a:rPr lang="en-IN" sz="2600" b="1" dirty="0" smtClean="0">
                <a:latin typeface="+mj-lt"/>
              </a:rPr>
              <a:t>APPLICATIONS OF MR</a:t>
            </a:r>
            <a:endParaRPr lang="en-IN" sz="2600" b="1" dirty="0" smtClean="0">
              <a:latin typeface="+mj-lt"/>
            </a:endParaRPr>
          </a:p>
          <a:p>
            <a:pPr>
              <a:lnSpc>
                <a:spcPct val="150000"/>
              </a:lnSpc>
              <a:buClr>
                <a:srgbClr val="FF0000"/>
              </a:buClr>
            </a:pPr>
            <a:r>
              <a:rPr lang="en-IN" sz="2600" b="1" dirty="0" smtClean="0">
                <a:latin typeface="+mj-lt"/>
              </a:rPr>
              <a:t>  </a:t>
            </a:r>
            <a:r>
              <a:rPr lang="en-IN" sz="2600" b="1" dirty="0" smtClean="0">
                <a:latin typeface="+mj-lt"/>
              </a:rPr>
              <a:t>REFERENCES</a:t>
            </a:r>
            <a:endParaRPr lang="en-IN" sz="2600" b="1" dirty="0" smtClean="0">
              <a:latin typeface="+mj-lt"/>
            </a:endParaRPr>
          </a:p>
          <a:p>
            <a:pPr>
              <a:lnSpc>
                <a:spcPct val="150000"/>
              </a:lnSpc>
              <a:buClr>
                <a:srgbClr val="FF0000"/>
              </a:buClr>
            </a:pPr>
            <a:r>
              <a:rPr lang="en-IN" sz="2600" b="1" dirty="0" smtClean="0">
                <a:latin typeface="+mj-lt"/>
              </a:rPr>
              <a:t> </a:t>
            </a:r>
          </a:p>
          <a:p>
            <a:pPr marL="457200" indent="-457200">
              <a:lnSpc>
                <a:spcPct val="150000"/>
              </a:lnSpc>
              <a:buClr>
                <a:srgbClr val="FF0000"/>
              </a:buClr>
              <a:buFont typeface="Wingdings" pitchFamily="2" charset="2"/>
              <a:buChar char="§"/>
            </a:pPr>
            <a:endParaRPr lang="en-IN" sz="2400" b="1" dirty="0">
              <a:latin typeface="+mj-lt"/>
            </a:endParaRPr>
          </a:p>
        </p:txBody>
      </p:sp>
      <p:grpSp>
        <p:nvGrpSpPr>
          <p:cNvPr id="11" name="Group 10">
            <a:extLst>
              <a:ext uri="{FF2B5EF4-FFF2-40B4-BE49-F238E27FC236}">
                <a16:creationId xmlns:a16="http://schemas.microsoft.com/office/drawing/2014/main" id="{AF465CD8-3ADB-445B-B3CD-3E5A704D7AB5}"/>
              </a:ext>
            </a:extLst>
          </p:cNvPr>
          <p:cNvGrpSpPr/>
          <p:nvPr/>
        </p:nvGrpSpPr>
        <p:grpSpPr>
          <a:xfrm>
            <a:off x="147459" y="1843211"/>
            <a:ext cx="228172" cy="183674"/>
            <a:chOff x="280090" y="4088405"/>
            <a:chExt cx="401516" cy="401516"/>
          </a:xfrm>
        </p:grpSpPr>
        <p:sp>
          <p:nvSpPr>
            <p:cNvPr id="12" name="Rectangle 11">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AF465CD8-3ADB-445B-B3CD-3E5A704D7AB5}"/>
              </a:ext>
            </a:extLst>
          </p:cNvPr>
          <p:cNvGrpSpPr/>
          <p:nvPr/>
        </p:nvGrpSpPr>
        <p:grpSpPr>
          <a:xfrm>
            <a:off x="147458" y="1335304"/>
            <a:ext cx="217855" cy="170282"/>
            <a:chOff x="280090" y="4088410"/>
            <a:chExt cx="401516" cy="401516"/>
          </a:xfrm>
        </p:grpSpPr>
        <p:sp>
          <p:nvSpPr>
            <p:cNvPr id="18" name="Rectangle 17">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AF465CD8-3ADB-445B-B3CD-3E5A704D7AB5}"/>
              </a:ext>
            </a:extLst>
          </p:cNvPr>
          <p:cNvGrpSpPr/>
          <p:nvPr/>
        </p:nvGrpSpPr>
        <p:grpSpPr>
          <a:xfrm>
            <a:off x="144314" y="2452939"/>
            <a:ext cx="224139" cy="170282"/>
            <a:chOff x="280090" y="4088405"/>
            <a:chExt cx="401516" cy="401516"/>
          </a:xfrm>
        </p:grpSpPr>
        <p:sp>
          <p:nvSpPr>
            <p:cNvPr id="22" name="Rectangle 21">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48" name="Group 47">
            <a:extLst>
              <a:ext uri="{FF2B5EF4-FFF2-40B4-BE49-F238E27FC236}">
                <a16:creationId xmlns:a16="http://schemas.microsoft.com/office/drawing/2014/main" id="{AF465CD8-3ADB-445B-B3CD-3E5A704D7AB5}"/>
              </a:ext>
            </a:extLst>
          </p:cNvPr>
          <p:cNvGrpSpPr/>
          <p:nvPr/>
        </p:nvGrpSpPr>
        <p:grpSpPr>
          <a:xfrm>
            <a:off x="144315" y="3094999"/>
            <a:ext cx="224139" cy="170282"/>
            <a:chOff x="280090" y="4088405"/>
            <a:chExt cx="401516" cy="401516"/>
          </a:xfrm>
        </p:grpSpPr>
        <p:sp>
          <p:nvSpPr>
            <p:cNvPr id="49" name="Rectangle 48">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51" name="Group 50">
            <a:extLst>
              <a:ext uri="{FF2B5EF4-FFF2-40B4-BE49-F238E27FC236}">
                <a16:creationId xmlns:a16="http://schemas.microsoft.com/office/drawing/2014/main" id="{AF465CD8-3ADB-445B-B3CD-3E5A704D7AB5}"/>
              </a:ext>
            </a:extLst>
          </p:cNvPr>
          <p:cNvGrpSpPr/>
          <p:nvPr/>
        </p:nvGrpSpPr>
        <p:grpSpPr>
          <a:xfrm>
            <a:off x="151491" y="3689742"/>
            <a:ext cx="224139" cy="170282"/>
            <a:chOff x="280090" y="4088405"/>
            <a:chExt cx="401516" cy="401516"/>
          </a:xfrm>
        </p:grpSpPr>
        <p:sp>
          <p:nvSpPr>
            <p:cNvPr id="52" name="Rectangle 51">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AF465CD8-3ADB-445B-B3CD-3E5A704D7AB5}"/>
              </a:ext>
            </a:extLst>
          </p:cNvPr>
          <p:cNvGrpSpPr/>
          <p:nvPr/>
        </p:nvGrpSpPr>
        <p:grpSpPr>
          <a:xfrm>
            <a:off x="159628" y="4254959"/>
            <a:ext cx="224139" cy="170282"/>
            <a:chOff x="280090" y="4088405"/>
            <a:chExt cx="401516" cy="401516"/>
          </a:xfrm>
        </p:grpSpPr>
        <p:sp>
          <p:nvSpPr>
            <p:cNvPr id="55" name="Rectangle 54">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57" name="Group 56">
            <a:extLst>
              <a:ext uri="{FF2B5EF4-FFF2-40B4-BE49-F238E27FC236}">
                <a16:creationId xmlns:a16="http://schemas.microsoft.com/office/drawing/2014/main" id="{AF465CD8-3ADB-445B-B3CD-3E5A704D7AB5}"/>
              </a:ext>
            </a:extLst>
          </p:cNvPr>
          <p:cNvGrpSpPr/>
          <p:nvPr/>
        </p:nvGrpSpPr>
        <p:grpSpPr>
          <a:xfrm>
            <a:off x="166942" y="4859682"/>
            <a:ext cx="224139" cy="170282"/>
            <a:chOff x="280090" y="4088405"/>
            <a:chExt cx="401516" cy="401516"/>
          </a:xfrm>
        </p:grpSpPr>
        <p:sp>
          <p:nvSpPr>
            <p:cNvPr id="58" name="Rectangle 57">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AF465CD8-3ADB-445B-B3CD-3E5A704D7AB5}"/>
              </a:ext>
            </a:extLst>
          </p:cNvPr>
          <p:cNvGrpSpPr/>
          <p:nvPr/>
        </p:nvGrpSpPr>
        <p:grpSpPr>
          <a:xfrm>
            <a:off x="149850" y="5444113"/>
            <a:ext cx="241232" cy="162098"/>
            <a:chOff x="280090" y="4088405"/>
            <a:chExt cx="401516" cy="401516"/>
          </a:xfrm>
        </p:grpSpPr>
        <p:sp>
          <p:nvSpPr>
            <p:cNvPr id="61" name="Rectangle 60">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Freeform 29">
              <a:extLst>
                <a:ext uri="{FF2B5EF4-FFF2-40B4-BE49-F238E27FC236}">
                  <a16:creationId xmlns:a16="http://schemas.microsoft.com/office/drawing/2014/main" id="{C509C607-3082-4FCA-B220-60B249523135}"/>
                </a:ext>
              </a:extLst>
            </p:cNvPr>
            <p:cNvSpPr/>
            <p:nvPr/>
          </p:nvSpPr>
          <p:spPr>
            <a:xfrm rot="5400000">
              <a:off x="280090" y="408840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3260322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28248"/>
            <a:ext cx="14401800" cy="6886247"/>
          </a:xfrm>
        </p:spPr>
      </p:pic>
      <p:pic>
        <p:nvPicPr>
          <p:cNvPr id="5" name="mrvid4tri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0139" y="188640"/>
            <a:ext cx="7992889" cy="626469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6" name="TextBox 5"/>
          <p:cNvSpPr txBox="1"/>
          <p:nvPr/>
        </p:nvSpPr>
        <p:spPr>
          <a:xfrm>
            <a:off x="8425036" y="188640"/>
            <a:ext cx="5616624" cy="6186309"/>
          </a:xfrm>
          <a:prstGeom prst="rect">
            <a:avLst/>
          </a:prstGeom>
          <a:noFill/>
        </p:spPr>
        <p:txBody>
          <a:bodyPr wrap="square" rtlCol="0">
            <a:spAutoFit/>
          </a:bodyPr>
          <a:lstStyle/>
          <a:p>
            <a:pPr algn="ctr"/>
            <a:r>
              <a:rPr lang="en-IN" sz="3200" dirty="0" smtClean="0">
                <a:latin typeface="+mj-lt"/>
              </a:rPr>
              <a:t>WHAT IS MIXED REALITY?</a:t>
            </a:r>
          </a:p>
          <a:p>
            <a:pPr marL="457200" indent="-457200">
              <a:buFont typeface="Arial" pitchFamily="34" charset="0"/>
              <a:buChar char="•"/>
            </a:pPr>
            <a:r>
              <a:rPr lang="en-US" sz="2800" dirty="0" smtClean="0">
                <a:latin typeface="+mj-lt"/>
              </a:rPr>
              <a:t>It </a:t>
            </a:r>
            <a:r>
              <a:rPr lang="en-US" sz="2800" dirty="0">
                <a:latin typeface="+mj-lt"/>
              </a:rPr>
              <a:t>is the merging of Real and Virtual worlds to produce new environments and visualizations where physical and digital objects co-exist and interact in real </a:t>
            </a:r>
            <a:r>
              <a:rPr lang="en-US" sz="2800" dirty="0" smtClean="0">
                <a:latin typeface="+mj-lt"/>
              </a:rPr>
              <a:t>time.</a:t>
            </a:r>
          </a:p>
          <a:p>
            <a:pPr marL="457200" indent="-457200">
              <a:buFont typeface="Arial" pitchFamily="34" charset="0"/>
              <a:buChar char="•"/>
            </a:pPr>
            <a:r>
              <a:rPr lang="en-US" sz="2800" dirty="0">
                <a:latin typeface="+mj-lt"/>
              </a:rPr>
              <a:t>Mixed reality takes place not only in the physical world or the virtual world</a:t>
            </a:r>
            <a:r>
              <a:rPr lang="en-US" sz="2800" dirty="0" smtClean="0">
                <a:latin typeface="+mj-lt"/>
              </a:rPr>
              <a:t>, </a:t>
            </a:r>
            <a:r>
              <a:rPr lang="en-US" sz="2800" dirty="0">
                <a:latin typeface="+mj-lt"/>
              </a:rPr>
              <a:t>but is a mix of reality and virtual reality, encompassing both augmented reality and augmented </a:t>
            </a:r>
            <a:r>
              <a:rPr lang="en-US" sz="2800" dirty="0" err="1" smtClean="0">
                <a:latin typeface="+mj-lt"/>
              </a:rPr>
              <a:t>virtuality</a:t>
            </a:r>
            <a:r>
              <a:rPr lang="en-US" sz="2800" dirty="0" smtClean="0">
                <a:latin typeface="+mj-lt"/>
              </a:rPr>
              <a:t> </a:t>
            </a:r>
            <a:r>
              <a:rPr lang="en-US" sz="2800" dirty="0">
                <a:latin typeface="+mj-lt"/>
              </a:rPr>
              <a:t>via immersive technology.</a:t>
            </a:r>
            <a:endParaRPr lang="en-IN" sz="2800" dirty="0" smtClean="0">
              <a:latin typeface="+mj-lt"/>
            </a:endParaRPr>
          </a:p>
        </p:txBody>
      </p:sp>
    </p:spTree>
    <p:extLst>
      <p:ext uri="{BB962C8B-B14F-4D97-AF65-F5344CB8AC3E}">
        <p14:creationId xmlns:p14="http://schemas.microsoft.com/office/powerpoint/2010/main" val="1294930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88000"/>
                    </a14:imgEffect>
                    <a14:imgEffect>
                      <a14:brightnessContrast contrast="7000"/>
                    </a14:imgEffect>
                  </a14:imgLayer>
                </a14:imgProps>
              </a:ext>
              <a:ext uri="{28A0092B-C50C-407E-A947-70E740481C1C}">
                <a14:useLocalDpi xmlns:a14="http://schemas.microsoft.com/office/drawing/2010/main" val="0"/>
              </a:ext>
            </a:extLst>
          </a:blip>
          <a:stretch>
            <a:fillRect/>
          </a:stretch>
        </p:blipFill>
        <p:spPr>
          <a:xfrm>
            <a:off x="0" y="-28248"/>
            <a:ext cx="14401800" cy="6886247"/>
          </a:xfrm>
        </p:spPr>
      </p:pic>
      <p:sp>
        <p:nvSpPr>
          <p:cNvPr id="7" name="TextBox 6"/>
          <p:cNvSpPr txBox="1"/>
          <p:nvPr/>
        </p:nvSpPr>
        <p:spPr>
          <a:xfrm>
            <a:off x="180120" y="138511"/>
            <a:ext cx="14041560" cy="7294305"/>
          </a:xfrm>
          <a:prstGeom prst="rect">
            <a:avLst/>
          </a:prstGeom>
          <a:noFill/>
        </p:spPr>
        <p:txBody>
          <a:bodyPr wrap="square" rtlCol="0">
            <a:spAutoFit/>
          </a:bodyPr>
          <a:lstStyle/>
          <a:p>
            <a:r>
              <a:rPr lang="en-US" sz="3200" b="1" dirty="0" smtClean="0">
                <a:latin typeface="+mj-lt"/>
              </a:rPr>
              <a:t>HISTORY OF MR </a:t>
            </a:r>
          </a:p>
          <a:p>
            <a:endParaRPr lang="en-US" sz="2000" b="1" dirty="0" smtClean="0">
              <a:latin typeface="+mj-lt"/>
            </a:endParaRPr>
          </a:p>
          <a:p>
            <a:r>
              <a:rPr lang="en-US" sz="2000" b="1" dirty="0">
                <a:latin typeface="+mj-lt"/>
              </a:rPr>
              <a:t>     </a:t>
            </a:r>
            <a:r>
              <a:rPr lang="en-US" sz="2000" cap="all" dirty="0">
                <a:latin typeface="+mj-lt"/>
              </a:rPr>
              <a:t>The first immersive mixed reality system, providing enveloping sight, sound, and touch was the </a:t>
            </a:r>
            <a:r>
              <a:rPr lang="en-US" sz="2000" cap="all" dirty="0" smtClean="0">
                <a:latin typeface="+mj-lt"/>
              </a:rPr>
              <a:t>          Virtual </a:t>
            </a:r>
            <a:r>
              <a:rPr lang="en-US" sz="2000" cap="all" dirty="0">
                <a:latin typeface="+mj-lt"/>
              </a:rPr>
              <a:t>Fixtures platform developed at the U.S. Air Force's Armstrong Laboratories in the early 1990s</a:t>
            </a:r>
            <a:r>
              <a:rPr lang="en-US" sz="2000" cap="all" dirty="0" smtClean="0">
                <a:latin typeface="+mj-lt"/>
              </a:rPr>
              <a:t>. IT LATER ON BECAME A SENSATION, HOWEVER FAILED TO REACH EXPEXTATIONS AT THAT POINT OF TIME AND NOW SINCE 2009 IT ROSE TO PROMINENECE AGAIN AND THERE IS A LOT OF MARKET FOR MR THESE DAYS.</a:t>
            </a:r>
          </a:p>
          <a:p>
            <a:endParaRPr lang="en-US" sz="2000" b="1" cap="all" dirty="0" smtClean="0">
              <a:latin typeface="+mj-lt"/>
            </a:endParaRPr>
          </a:p>
          <a:p>
            <a:pPr lvl="0"/>
            <a:r>
              <a:rPr lang="en-US" sz="3200" b="1" dirty="0" smtClean="0">
                <a:solidFill>
                  <a:prstClr val="white"/>
                </a:solidFill>
                <a:latin typeface="Cambria"/>
              </a:rPr>
              <a:t>REALITY – VIRTUALITY CONTINUUM</a:t>
            </a:r>
          </a:p>
          <a:p>
            <a:pPr lvl="0"/>
            <a:endParaRPr lang="en-US" sz="3200" b="1" dirty="0" smtClean="0">
              <a:solidFill>
                <a:prstClr val="white"/>
              </a:solidFill>
              <a:latin typeface="Cambria"/>
            </a:endParaRPr>
          </a:p>
          <a:p>
            <a:pPr lvl="0"/>
            <a:endParaRPr lang="en-US" sz="3200" b="1" dirty="0">
              <a:solidFill>
                <a:prstClr val="white"/>
              </a:solidFill>
              <a:latin typeface="Cambria"/>
            </a:endParaRPr>
          </a:p>
          <a:p>
            <a:endParaRPr lang="en-US" sz="2000" b="1" cap="all" dirty="0" smtClean="0">
              <a:latin typeface="+mj-lt"/>
            </a:endParaRPr>
          </a:p>
          <a:p>
            <a:endParaRPr lang="en-US" sz="2000" b="1" cap="all" dirty="0">
              <a:latin typeface="+mj-lt"/>
            </a:endParaRPr>
          </a:p>
          <a:p>
            <a:r>
              <a:rPr lang="en-US" sz="2000" b="1" cap="all" dirty="0" smtClean="0">
                <a:latin typeface="+mj-lt"/>
              </a:rPr>
              <a:t>     </a:t>
            </a:r>
            <a:r>
              <a:rPr lang="en-US" sz="2000" cap="all" dirty="0">
                <a:latin typeface="+mj-lt"/>
              </a:rPr>
              <a:t>In 1994, Paul Milgram and Fumio </a:t>
            </a:r>
            <a:r>
              <a:rPr lang="en-US" sz="2000" cap="all" dirty="0" err="1">
                <a:latin typeface="+mj-lt"/>
              </a:rPr>
              <a:t>Kishino</a:t>
            </a:r>
            <a:r>
              <a:rPr lang="en-US" sz="2000" cap="all" dirty="0">
                <a:latin typeface="+mj-lt"/>
              </a:rPr>
              <a:t> defined a mixed reality as "...anywhere between the extrema of the </a:t>
            </a:r>
            <a:r>
              <a:rPr lang="en-US" sz="2000" cap="all" dirty="0" err="1">
                <a:latin typeface="+mj-lt"/>
              </a:rPr>
              <a:t>virtuality</a:t>
            </a:r>
            <a:r>
              <a:rPr lang="en-US" sz="2000" cap="all" dirty="0">
                <a:latin typeface="+mj-lt"/>
              </a:rPr>
              <a:t> continuum" (VC) where the </a:t>
            </a:r>
            <a:r>
              <a:rPr lang="en-US" sz="2000" cap="all" dirty="0" err="1">
                <a:latin typeface="+mj-lt"/>
              </a:rPr>
              <a:t>virtuality</a:t>
            </a:r>
            <a:r>
              <a:rPr lang="en-US" sz="2000" cap="all" dirty="0">
                <a:latin typeface="+mj-lt"/>
              </a:rPr>
              <a:t> continuum extends from the completely real through to the completely virtual environment with augmented reality and augmented </a:t>
            </a:r>
            <a:r>
              <a:rPr lang="en-US" sz="2000" cap="all" dirty="0" err="1">
                <a:latin typeface="+mj-lt"/>
              </a:rPr>
              <a:t>virtuality</a:t>
            </a:r>
            <a:r>
              <a:rPr lang="en-US" sz="2000" cap="all" dirty="0">
                <a:latin typeface="+mj-lt"/>
              </a:rPr>
              <a:t> ranging between THE SCALE. the real environment and the virtual environment are opposite sides of the same scale, and all the possible variations are encompassed inside this spectrum, thus called Mixed Reality.</a:t>
            </a:r>
          </a:p>
          <a:p>
            <a:endParaRPr lang="en-US" sz="2000" cap="all" dirty="0">
              <a:latin typeface="+mj-lt"/>
            </a:endParaRPr>
          </a:p>
          <a:p>
            <a:endParaRPr lang="en-US" sz="2000" cap="all" dirty="0" smtClean="0">
              <a:latin typeface="+mj-lt"/>
            </a:endParaRPr>
          </a:p>
          <a:p>
            <a:endParaRPr lang="en-US" sz="2000" b="1" cap="all" dirty="0">
              <a:latin typeface="+mj-lt"/>
            </a:endParaRPr>
          </a:p>
        </p:txBody>
      </p:sp>
      <p:grpSp>
        <p:nvGrpSpPr>
          <p:cNvPr id="8" name="Group 7">
            <a:extLst>
              <a:ext uri="{FF2B5EF4-FFF2-40B4-BE49-F238E27FC236}">
                <a16:creationId xmlns:a16="http://schemas.microsoft.com/office/drawing/2014/main" id="{AF465CD8-3ADB-445B-B3CD-3E5A704D7AB5}"/>
              </a:ext>
            </a:extLst>
          </p:cNvPr>
          <p:cNvGrpSpPr/>
          <p:nvPr/>
        </p:nvGrpSpPr>
        <p:grpSpPr>
          <a:xfrm>
            <a:off x="180120" y="1052736"/>
            <a:ext cx="217855" cy="170282"/>
            <a:chOff x="280090" y="4088410"/>
            <a:chExt cx="401516" cy="401516"/>
          </a:xfrm>
        </p:grpSpPr>
        <p:sp>
          <p:nvSpPr>
            <p:cNvPr id="9" name="Rectangle 8">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524" y="3138089"/>
            <a:ext cx="5829300" cy="1123950"/>
          </a:xfrm>
          <a:prstGeom prst="rect">
            <a:avLst/>
          </a:prstGeom>
        </p:spPr>
      </p:pic>
      <p:grpSp>
        <p:nvGrpSpPr>
          <p:cNvPr id="13" name="Group 12">
            <a:extLst>
              <a:ext uri="{FF2B5EF4-FFF2-40B4-BE49-F238E27FC236}">
                <a16:creationId xmlns:a16="http://schemas.microsoft.com/office/drawing/2014/main" id="{AF465CD8-3ADB-445B-B3CD-3E5A704D7AB5}"/>
              </a:ext>
            </a:extLst>
          </p:cNvPr>
          <p:cNvGrpSpPr/>
          <p:nvPr/>
        </p:nvGrpSpPr>
        <p:grpSpPr>
          <a:xfrm>
            <a:off x="180119" y="4653136"/>
            <a:ext cx="217855" cy="170282"/>
            <a:chOff x="280090" y="4088410"/>
            <a:chExt cx="401516" cy="401516"/>
          </a:xfrm>
        </p:grpSpPr>
        <p:sp>
          <p:nvSpPr>
            <p:cNvPr id="14" name="Rectangle 13">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1631650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88000"/>
                    </a14:imgEffect>
                    <a14:imgEffect>
                      <a14:brightnessContrast contrast="7000"/>
                    </a14:imgEffect>
                  </a14:imgLayer>
                </a14:imgProps>
              </a:ext>
              <a:ext uri="{28A0092B-C50C-407E-A947-70E740481C1C}">
                <a14:useLocalDpi xmlns:a14="http://schemas.microsoft.com/office/drawing/2010/main" val="0"/>
              </a:ext>
            </a:extLst>
          </a:blip>
          <a:stretch>
            <a:fillRect/>
          </a:stretch>
        </p:blipFill>
        <p:spPr>
          <a:xfrm>
            <a:off x="0" y="0"/>
            <a:ext cx="14401800" cy="6886247"/>
          </a:xfrm>
        </p:spPr>
      </p:pic>
      <p:sp>
        <p:nvSpPr>
          <p:cNvPr id="3" name="TextBox 2"/>
          <p:cNvSpPr txBox="1"/>
          <p:nvPr/>
        </p:nvSpPr>
        <p:spPr>
          <a:xfrm>
            <a:off x="144116" y="166759"/>
            <a:ext cx="14113568" cy="7540526"/>
          </a:xfrm>
          <a:prstGeom prst="rect">
            <a:avLst/>
          </a:prstGeom>
          <a:noFill/>
        </p:spPr>
        <p:txBody>
          <a:bodyPr wrap="square" rtlCol="0">
            <a:spAutoFit/>
          </a:bodyPr>
          <a:lstStyle/>
          <a:p>
            <a:r>
              <a:rPr lang="en-US" sz="3200" b="1" dirty="0" smtClean="0">
                <a:latin typeface="+mj-lt"/>
              </a:rPr>
              <a:t>VIRTUAL REALITY vs AUGMENTED REALITY vs MIXED REALITY </a:t>
            </a: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2000" dirty="0" smtClean="0">
              <a:latin typeface="+mj-lt"/>
            </a:endParaRPr>
          </a:p>
          <a:p>
            <a:pPr algn="just"/>
            <a:r>
              <a:rPr lang="en-US" sz="2000" dirty="0" smtClean="0">
                <a:latin typeface="+mj-lt"/>
              </a:rPr>
              <a:t>  </a:t>
            </a:r>
            <a:r>
              <a:rPr lang="en-US" sz="2400" dirty="0" smtClean="0">
                <a:latin typeface="+mj-lt"/>
              </a:rPr>
              <a:t>In </a:t>
            </a:r>
            <a:r>
              <a:rPr lang="en-US" sz="2400" dirty="0">
                <a:latin typeface="+mj-lt"/>
              </a:rPr>
              <a:t>the case of VR, you are completely isolated from the real world. So, you can’t interact with the real </a:t>
            </a:r>
            <a:r>
              <a:rPr lang="en-US" sz="2400" dirty="0" smtClean="0">
                <a:latin typeface="+mj-lt"/>
              </a:rPr>
              <a:t>world.</a:t>
            </a:r>
          </a:p>
          <a:p>
            <a:pPr algn="just"/>
            <a:r>
              <a:rPr lang="en-US" sz="2400" b="1" dirty="0">
                <a:latin typeface="+mj-lt"/>
              </a:rPr>
              <a:t> </a:t>
            </a:r>
            <a:r>
              <a:rPr lang="en-US" sz="2400" dirty="0" smtClean="0">
                <a:latin typeface="+mj-lt"/>
              </a:rPr>
              <a:t>In </a:t>
            </a:r>
            <a:r>
              <a:rPr lang="en-US" sz="2400" dirty="0">
                <a:latin typeface="+mj-lt"/>
              </a:rPr>
              <a:t>the case of AR, the interaction between virtual contents and the real world is not possible. </a:t>
            </a:r>
            <a:endParaRPr lang="en-US" sz="2400" dirty="0" smtClean="0">
              <a:latin typeface="+mj-lt"/>
            </a:endParaRPr>
          </a:p>
          <a:p>
            <a:pPr algn="just"/>
            <a:r>
              <a:rPr lang="en-US" sz="2400" dirty="0">
                <a:latin typeface="+mj-lt"/>
              </a:rPr>
              <a:t> in the case of MR, content from the virtual and the real world can interact with each other in the real-time. </a:t>
            </a:r>
            <a:r>
              <a:rPr lang="en-US" sz="2400" dirty="0" smtClean="0">
                <a:latin typeface="+mj-lt"/>
              </a:rPr>
              <a:t>                                In </a:t>
            </a:r>
            <a:r>
              <a:rPr lang="en-US" sz="2400" dirty="0">
                <a:latin typeface="+mj-lt"/>
              </a:rPr>
              <a:t>more specific words, in the case of Mixed reality (MR), the virtual object is responsive in nature and an integral part of your real world.</a:t>
            </a:r>
            <a:endParaRPr lang="en-US" sz="2400" dirty="0" smtClean="0">
              <a:latin typeface="+mj-lt"/>
            </a:endParaRPr>
          </a:p>
          <a:p>
            <a:endParaRPr lang="en-US" sz="3200" b="1" dirty="0">
              <a:latin typeface="+mj-lt"/>
            </a:endParaRPr>
          </a:p>
          <a:p>
            <a:endParaRPr lang="en-US" sz="3200" b="1" dirty="0">
              <a:latin typeface="+mj-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44" y="836712"/>
            <a:ext cx="6947856" cy="3456384"/>
          </a:xfrm>
          <a:prstGeom prst="rect">
            <a:avLst/>
          </a:prstGeom>
        </p:spPr>
      </p:pic>
      <p:grpSp>
        <p:nvGrpSpPr>
          <p:cNvPr id="7" name="Group 6">
            <a:extLst>
              <a:ext uri="{FF2B5EF4-FFF2-40B4-BE49-F238E27FC236}">
                <a16:creationId xmlns:a16="http://schemas.microsoft.com/office/drawing/2014/main" id="{AF465CD8-3ADB-445B-B3CD-3E5A704D7AB5}"/>
              </a:ext>
            </a:extLst>
          </p:cNvPr>
          <p:cNvGrpSpPr/>
          <p:nvPr/>
        </p:nvGrpSpPr>
        <p:grpSpPr>
          <a:xfrm>
            <a:off x="35188" y="4509120"/>
            <a:ext cx="217855" cy="170282"/>
            <a:chOff x="280090" y="4088410"/>
            <a:chExt cx="401516" cy="401516"/>
          </a:xfrm>
        </p:grpSpPr>
        <p:sp>
          <p:nvSpPr>
            <p:cNvPr id="8" name="Rectangle 7">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AF465CD8-3ADB-445B-B3CD-3E5A704D7AB5}"/>
              </a:ext>
            </a:extLst>
          </p:cNvPr>
          <p:cNvGrpSpPr/>
          <p:nvPr/>
        </p:nvGrpSpPr>
        <p:grpSpPr>
          <a:xfrm>
            <a:off x="35188" y="5301208"/>
            <a:ext cx="217855" cy="170282"/>
            <a:chOff x="280090" y="4088410"/>
            <a:chExt cx="401516" cy="401516"/>
          </a:xfrm>
        </p:grpSpPr>
        <p:sp>
          <p:nvSpPr>
            <p:cNvPr id="12" name="Rectangle 11">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AF465CD8-3ADB-445B-B3CD-3E5A704D7AB5}"/>
              </a:ext>
            </a:extLst>
          </p:cNvPr>
          <p:cNvGrpSpPr/>
          <p:nvPr/>
        </p:nvGrpSpPr>
        <p:grpSpPr>
          <a:xfrm>
            <a:off x="23195" y="6008155"/>
            <a:ext cx="217855" cy="170282"/>
            <a:chOff x="280090" y="4088410"/>
            <a:chExt cx="401516" cy="401516"/>
          </a:xfrm>
        </p:grpSpPr>
        <p:sp>
          <p:nvSpPr>
            <p:cNvPr id="15" name="Rectangle 14">
              <a:extLst>
                <a:ext uri="{FF2B5EF4-FFF2-40B4-BE49-F238E27FC236}">
                  <a16:creationId xmlns:a16="http://schemas.microsoft.com/office/drawing/2014/main" id="{B9EFA760-607D-4E25-84C3-3A94ABC27F99}"/>
                </a:ext>
              </a:extLst>
            </p:cNvPr>
            <p:cNvSpPr/>
            <p:nvPr/>
          </p:nvSpPr>
          <p:spPr>
            <a:xfrm>
              <a:off x="368682" y="4138669"/>
              <a:ext cx="224331" cy="300988"/>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Freeform 29">
              <a:extLst>
                <a:ext uri="{FF2B5EF4-FFF2-40B4-BE49-F238E27FC236}">
                  <a16:creationId xmlns:a16="http://schemas.microsoft.com/office/drawing/2014/main" id="{C509C607-3082-4FCA-B220-60B249523135}"/>
                </a:ext>
              </a:extLst>
            </p:cNvPr>
            <p:cNvSpPr/>
            <p:nvPr/>
          </p:nvSpPr>
          <p:spPr>
            <a:xfrm rot="5400000">
              <a:off x="280090" y="40884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FB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911" y="1124744"/>
            <a:ext cx="3300945" cy="288032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8797" y="1124744"/>
            <a:ext cx="3300945" cy="2880319"/>
          </a:xfrm>
          <a:prstGeom prst="rect">
            <a:avLst/>
          </a:prstGeom>
        </p:spPr>
      </p:pic>
    </p:spTree>
    <p:extLst>
      <p:ext uri="{BB962C8B-B14F-4D97-AF65-F5344CB8AC3E}">
        <p14:creationId xmlns:p14="http://schemas.microsoft.com/office/powerpoint/2010/main" val="324956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88000"/>
                    </a14:imgEffect>
                    <a14:imgEffect>
                      <a14:brightnessContrast contrast="7000"/>
                    </a14:imgEffect>
                  </a14:imgLayer>
                </a14:imgProps>
              </a:ext>
              <a:ext uri="{28A0092B-C50C-407E-A947-70E740481C1C}">
                <a14:useLocalDpi xmlns:a14="http://schemas.microsoft.com/office/drawing/2010/main" val="0"/>
              </a:ext>
            </a:extLst>
          </a:blip>
          <a:stretch>
            <a:fillRect/>
          </a:stretch>
        </p:blipFill>
        <p:spPr>
          <a:xfrm>
            <a:off x="0" y="0"/>
            <a:ext cx="14401800" cy="6886247"/>
          </a:xfrm>
        </p:spPr>
      </p:pic>
      <p:sp>
        <p:nvSpPr>
          <p:cNvPr id="3" name="TextBox 2"/>
          <p:cNvSpPr txBox="1"/>
          <p:nvPr/>
        </p:nvSpPr>
        <p:spPr>
          <a:xfrm>
            <a:off x="144116" y="166759"/>
            <a:ext cx="14113568" cy="5139869"/>
          </a:xfrm>
          <a:prstGeom prst="rect">
            <a:avLst/>
          </a:prstGeom>
          <a:noFill/>
        </p:spPr>
        <p:txBody>
          <a:bodyPr wrap="square" rtlCol="0">
            <a:spAutoFit/>
          </a:bodyPr>
          <a:lstStyle/>
          <a:p>
            <a:r>
              <a:rPr lang="en-US" sz="3200" b="1" dirty="0" smtClean="0">
                <a:latin typeface="+mj-lt"/>
              </a:rPr>
              <a:t>UNDERSTANDING THE STRUCTURE OF A MIXED REALITY HMD	</a:t>
            </a: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2000" dirty="0" smtClean="0">
              <a:latin typeface="+mj-lt"/>
            </a:endParaRPr>
          </a:p>
          <a:p>
            <a:pPr algn="just"/>
            <a:r>
              <a:rPr lang="en-US" sz="2000" dirty="0" smtClean="0">
                <a:latin typeface="+mj-lt"/>
              </a:rPr>
              <a:t>  </a:t>
            </a:r>
            <a:endParaRPr lang="en-US" sz="3200" b="1" dirty="0">
              <a:latin typeface="+mj-lt"/>
            </a:endParaRPr>
          </a:p>
          <a:p>
            <a:endParaRPr lang="en-US" sz="3200" b="1" dirty="0">
              <a:latin typeface="+mj-lt"/>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742" t="16373" r="216" b="32869"/>
          <a:stretch/>
        </p:blipFill>
        <p:spPr>
          <a:xfrm>
            <a:off x="313904" y="961226"/>
            <a:ext cx="6094908" cy="26117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916" y="960678"/>
            <a:ext cx="6426314" cy="2612338"/>
          </a:xfrm>
          <a:prstGeom prst="rect">
            <a:avLst/>
          </a:prstGeom>
        </p:spPr>
      </p:pic>
      <p:sp>
        <p:nvSpPr>
          <p:cNvPr id="17" name="TextBox 16"/>
          <p:cNvSpPr txBox="1"/>
          <p:nvPr/>
        </p:nvSpPr>
        <p:spPr>
          <a:xfrm>
            <a:off x="296523" y="3689108"/>
            <a:ext cx="13753528" cy="2769989"/>
          </a:xfrm>
          <a:prstGeom prst="rect">
            <a:avLst/>
          </a:prstGeom>
          <a:noFill/>
        </p:spPr>
        <p:txBody>
          <a:bodyPr wrap="square" rtlCol="0">
            <a:spAutoFit/>
          </a:bodyPr>
          <a:lstStyle/>
          <a:p>
            <a:pPr>
              <a:lnSpc>
                <a:spcPct val="150000"/>
              </a:lnSpc>
            </a:pPr>
            <a:r>
              <a:rPr lang="en-US" sz="2800" b="1" dirty="0" smtClean="0">
                <a:latin typeface="+mj-lt"/>
              </a:rPr>
              <a:t>KEY COMPONENTS:</a:t>
            </a:r>
          </a:p>
          <a:p>
            <a:pPr marL="457200" indent="-457200">
              <a:buFont typeface="Arial" panose="020B0604020202020204" pitchFamily="34" charset="0"/>
              <a:buChar char="•"/>
            </a:pPr>
            <a:r>
              <a:rPr lang="en-US" sz="2800" dirty="0" smtClean="0">
                <a:latin typeface="+mj-lt"/>
              </a:rPr>
              <a:t>SENSORS</a:t>
            </a:r>
          </a:p>
          <a:p>
            <a:pPr marL="457200" indent="-457200">
              <a:buFont typeface="Arial" panose="020B0604020202020204" pitchFamily="34" charset="0"/>
              <a:buChar char="•"/>
            </a:pPr>
            <a:r>
              <a:rPr lang="en-US" sz="2800" dirty="0" smtClean="0">
                <a:latin typeface="+mj-lt"/>
              </a:rPr>
              <a:t>LENSES</a:t>
            </a:r>
          </a:p>
          <a:p>
            <a:pPr marL="457200" indent="-457200">
              <a:buFont typeface="Arial" panose="020B0604020202020204" pitchFamily="34" charset="0"/>
              <a:buChar char="•"/>
            </a:pPr>
            <a:r>
              <a:rPr lang="en-US" sz="2800" dirty="0" smtClean="0">
                <a:latin typeface="+mj-lt"/>
              </a:rPr>
              <a:t>DISPLAY SCREEN</a:t>
            </a:r>
          </a:p>
          <a:p>
            <a:pPr marL="457200" indent="-457200">
              <a:buFont typeface="Arial" panose="020B0604020202020204" pitchFamily="34" charset="0"/>
              <a:buChar char="•"/>
            </a:pPr>
            <a:r>
              <a:rPr lang="en-US" sz="2800" dirty="0" smtClean="0">
                <a:latin typeface="+mj-lt"/>
              </a:rPr>
              <a:t>PROCESSOR</a:t>
            </a:r>
          </a:p>
          <a:p>
            <a:endParaRPr lang="en-US" sz="2000" dirty="0" smtClean="0">
              <a:latin typeface="+mj-lt"/>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732" y="3812994"/>
            <a:ext cx="2800319" cy="2215265"/>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158" y="3907190"/>
            <a:ext cx="3014942" cy="212107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5541" y="3885135"/>
            <a:ext cx="2857500" cy="2143125"/>
          </a:xfrm>
          <a:prstGeom prst="rect">
            <a:avLst/>
          </a:prstGeom>
        </p:spPr>
      </p:pic>
    </p:spTree>
    <p:extLst>
      <p:ext uri="{BB962C8B-B14F-4D97-AF65-F5344CB8AC3E}">
        <p14:creationId xmlns:p14="http://schemas.microsoft.com/office/powerpoint/2010/main" val="3672042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88000"/>
                    </a14:imgEffect>
                    <a14:imgEffect>
                      <a14:brightnessContrast contrast="7000"/>
                    </a14:imgEffect>
                  </a14:imgLayer>
                </a14:imgProps>
              </a:ext>
              <a:ext uri="{28A0092B-C50C-407E-A947-70E740481C1C}">
                <a14:useLocalDpi xmlns:a14="http://schemas.microsoft.com/office/drawing/2010/main" val="0"/>
              </a:ext>
            </a:extLst>
          </a:blip>
          <a:stretch>
            <a:fillRect/>
          </a:stretch>
        </p:blipFill>
        <p:spPr>
          <a:xfrm>
            <a:off x="0" y="0"/>
            <a:ext cx="14401800" cy="6886247"/>
          </a:xfrm>
        </p:spPr>
      </p:pic>
      <p:sp>
        <p:nvSpPr>
          <p:cNvPr id="3" name="TextBox 2"/>
          <p:cNvSpPr txBox="1"/>
          <p:nvPr/>
        </p:nvSpPr>
        <p:spPr>
          <a:xfrm>
            <a:off x="144116" y="166759"/>
            <a:ext cx="14113568" cy="10741402"/>
          </a:xfrm>
          <a:prstGeom prst="rect">
            <a:avLst/>
          </a:prstGeom>
          <a:noFill/>
        </p:spPr>
        <p:txBody>
          <a:bodyPr wrap="square" rtlCol="0">
            <a:spAutoFit/>
          </a:bodyPr>
          <a:lstStyle/>
          <a:p>
            <a:r>
              <a:rPr lang="en-US" sz="3200" b="1" dirty="0" smtClean="0">
                <a:latin typeface="+mj-lt"/>
              </a:rPr>
              <a:t>MR DEVICES IN DEMAND AND TECH GIANTS IN MR</a:t>
            </a:r>
          </a:p>
          <a:p>
            <a:r>
              <a:rPr lang="en-US" sz="3200" b="1" dirty="0" smtClean="0">
                <a:latin typeface="+mj-lt"/>
              </a:rPr>
              <a:t>  </a:t>
            </a:r>
            <a:r>
              <a:rPr lang="en-US" sz="2000" b="1" dirty="0" smtClean="0">
                <a:latin typeface="+mj-lt"/>
              </a:rPr>
              <a:t>WINDOWS HOLO LENS 2                                                                                                                  MAGIC LEAP ONE</a:t>
            </a:r>
          </a:p>
          <a:p>
            <a:endParaRPr lang="en-US" sz="2000" b="1" dirty="0">
              <a:latin typeface="+mj-lt"/>
            </a:endParaRPr>
          </a:p>
          <a:p>
            <a:endParaRPr lang="en-US" sz="2000" b="1" dirty="0" smtClean="0">
              <a:latin typeface="+mj-lt"/>
            </a:endParaRPr>
          </a:p>
          <a:p>
            <a:endParaRPr lang="en-US" sz="2000" b="1" dirty="0">
              <a:latin typeface="+mj-lt"/>
            </a:endParaRPr>
          </a:p>
          <a:p>
            <a:endParaRPr lang="en-US" sz="2000" b="1" dirty="0" smtClean="0">
              <a:latin typeface="+mj-lt"/>
            </a:endParaRPr>
          </a:p>
          <a:p>
            <a:r>
              <a:rPr lang="en-US" sz="2000" b="1" dirty="0">
                <a:latin typeface="+mj-lt"/>
              </a:rPr>
              <a:t> </a:t>
            </a:r>
            <a:endParaRPr lang="en-US" sz="2000" b="1" dirty="0" smtClean="0">
              <a:latin typeface="+mj-lt"/>
            </a:endParaRPr>
          </a:p>
          <a:p>
            <a:endParaRPr lang="en-US" sz="2000" b="1" dirty="0">
              <a:latin typeface="+mj-lt"/>
            </a:endParaRPr>
          </a:p>
          <a:p>
            <a:endParaRPr lang="en-US" sz="2000" b="1" dirty="0" smtClean="0">
              <a:latin typeface="+mj-lt"/>
            </a:endParaRPr>
          </a:p>
          <a:p>
            <a:endParaRPr lang="en-US" sz="2000" b="1" dirty="0">
              <a:latin typeface="+mj-lt"/>
            </a:endParaRPr>
          </a:p>
          <a:p>
            <a:pPr lvl="0"/>
            <a:endParaRPr lang="en-US" sz="2000" b="1" dirty="0" smtClean="0">
              <a:latin typeface="+mj-lt"/>
            </a:endParaRPr>
          </a:p>
          <a:p>
            <a:pPr lvl="0"/>
            <a:r>
              <a:rPr lang="en-US" sz="2000" b="1" dirty="0" smtClean="0">
                <a:latin typeface="+mj-lt"/>
              </a:rPr>
              <a:t>     SAMSUNG ODYSSEY                                                                                                                                  </a:t>
            </a:r>
            <a:r>
              <a:rPr lang="en-US" sz="2000" b="1" dirty="0">
                <a:solidFill>
                  <a:prstClr val="white"/>
                </a:solidFill>
                <a:latin typeface="Cambria"/>
              </a:rPr>
              <a:t>ACER AH101 </a:t>
            </a:r>
            <a:endParaRPr lang="en-US" sz="3200" b="1" dirty="0">
              <a:solidFill>
                <a:prstClr val="white"/>
              </a:solidFill>
              <a:latin typeface="Cambria"/>
            </a:endParaRPr>
          </a:p>
          <a:p>
            <a:endParaRPr lang="en-US" sz="2000" b="1" dirty="0" smtClean="0">
              <a:latin typeface="+mj-lt"/>
            </a:endParaRPr>
          </a:p>
          <a:p>
            <a:endParaRPr lang="en-US" sz="2000" b="1" dirty="0">
              <a:latin typeface="+mj-lt"/>
            </a:endParaRPr>
          </a:p>
          <a:p>
            <a:endParaRPr lang="en-US" sz="2000" b="1" dirty="0" smtClean="0">
              <a:latin typeface="+mj-lt"/>
            </a:endParaRPr>
          </a:p>
          <a:p>
            <a:endParaRPr lang="en-US" sz="2000" b="1" dirty="0">
              <a:latin typeface="+mj-lt"/>
            </a:endParaRPr>
          </a:p>
          <a:p>
            <a:endParaRPr lang="en-US" sz="2000" b="1" dirty="0" smtClean="0">
              <a:latin typeface="+mj-lt"/>
            </a:endParaRPr>
          </a:p>
          <a:p>
            <a:r>
              <a:rPr lang="en-US" sz="3200" b="1" dirty="0" smtClean="0">
                <a:latin typeface="+mj-lt"/>
              </a:rPr>
              <a:t>  </a:t>
            </a: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3200" b="1" dirty="0">
              <a:latin typeface="+mj-lt"/>
            </a:endParaRPr>
          </a:p>
          <a:p>
            <a:endParaRPr lang="en-US" sz="3200" b="1" dirty="0" smtClean="0">
              <a:latin typeface="+mj-lt"/>
            </a:endParaRPr>
          </a:p>
          <a:p>
            <a:endParaRPr lang="en-US" sz="2000" dirty="0" smtClean="0">
              <a:latin typeface="+mj-lt"/>
            </a:endParaRPr>
          </a:p>
          <a:p>
            <a:pPr algn="just"/>
            <a:r>
              <a:rPr lang="en-US" sz="2000" dirty="0" smtClean="0">
                <a:latin typeface="+mj-lt"/>
              </a:rPr>
              <a:t>  </a:t>
            </a:r>
            <a:endParaRPr lang="en-US" sz="3200" b="1" dirty="0">
              <a:latin typeface="+mj-lt"/>
            </a:endParaRPr>
          </a:p>
          <a:p>
            <a:endParaRPr lang="en-US" sz="3200" b="1" dirty="0">
              <a:latin typeface="+mj-l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22" y="1235802"/>
            <a:ext cx="4152942" cy="233721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2614" y="1258296"/>
            <a:ext cx="3976918" cy="222707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321" y="4448599"/>
            <a:ext cx="3655235" cy="222880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2614" y="4355453"/>
            <a:ext cx="3832902" cy="2157101"/>
          </a:xfrm>
          <a:prstGeom prst="rect">
            <a:avLst/>
          </a:prstGeom>
        </p:spPr>
      </p:pic>
    </p:spTree>
    <p:extLst>
      <p:ext uri="{BB962C8B-B14F-4D97-AF65-F5344CB8AC3E}">
        <p14:creationId xmlns:p14="http://schemas.microsoft.com/office/powerpoint/2010/main" val="19355116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1916</TotalTime>
  <Words>440</Words>
  <Application>Microsoft Office PowerPoint</Application>
  <PresentationFormat>Custom</PresentationFormat>
  <Paragraphs>80</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Cambria</vt:lpstr>
      <vt:lpstr>Ebrima</vt:lpstr>
      <vt:lpstr>Sitka Subheading</vt:lpstr>
      <vt:lpstr>Wingdings</vt:lpstr>
      <vt:lpstr>Couture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Mixed reality</dc:title>
  <dc:creator>koushik uppala</dc:creator>
  <cp:lastModifiedBy>Koushik, Uppala Manikanta Santosh (Contractor)</cp:lastModifiedBy>
  <cp:revision>48</cp:revision>
  <dcterms:created xsi:type="dcterms:W3CDTF">2019-03-30T14:56:27Z</dcterms:created>
  <dcterms:modified xsi:type="dcterms:W3CDTF">2019-04-01T09:47:52Z</dcterms:modified>
</cp:coreProperties>
</file>